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66FF"/>
    <a:srgbClr val="CC99FF"/>
    <a:srgbClr val="FF9933"/>
    <a:srgbClr val="FF9966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A470333-81A3-4D34-81E8-48E0FDE827A0}" type="datetimeFigureOut">
              <a:rPr lang="es-PE" smtClean="0"/>
              <a:pPr/>
              <a:t>29/07/2012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P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2392DCC-9139-471B-BBF3-66D30C6551AD}" type="slidenum">
              <a:rPr lang="es-PE" smtClean="0"/>
              <a:pPr/>
              <a:t>‹Nº›</a:t>
            </a:fld>
            <a:endParaRPr lang="es-P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2.bp.blogspot.com/_ajY7ikc04Uo/SlaKeIJlOJI/AAAAAAAAAAU/njnaUiGNO1s/s1600-h/enamoramiento.bm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000364" y="0"/>
            <a:ext cx="5272070" cy="3000372"/>
          </a:xfrm>
        </p:spPr>
        <p:txBody>
          <a:bodyPr>
            <a:normAutofit fontScale="90000"/>
          </a:bodyPr>
          <a:lstStyle/>
          <a:p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b="1" dirty="0" smtClean="0"/>
              <a:t/>
            </a:r>
            <a:br>
              <a:rPr lang="es-PE" b="1" dirty="0" smtClean="0"/>
            </a:b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/>
              <a:t/>
            </a:r>
            <a:br>
              <a:rPr lang="es-PE" dirty="0" smtClean="0"/>
            </a:br>
            <a:r>
              <a:rPr lang="es-PE" dirty="0" smtClean="0">
                <a:latin typeface="Comic Sans MS" pitchFamily="66" charset="0"/>
              </a:rPr>
              <a:t/>
            </a:r>
            <a:br>
              <a:rPr lang="es-PE" dirty="0" smtClean="0">
                <a:latin typeface="Comic Sans MS" pitchFamily="66" charset="0"/>
              </a:rPr>
            </a:br>
            <a:endParaRPr lang="es-PE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642918"/>
            <a:ext cx="1714512" cy="5572164"/>
          </a:xfrm>
        </p:spPr>
        <p:txBody>
          <a:bodyPr>
            <a:normAutofit fontScale="92500" lnSpcReduction="10000"/>
          </a:bodyPr>
          <a:lstStyle/>
          <a:p>
            <a:r>
              <a:rPr lang="es-PE" sz="2600" dirty="0" smtClean="0">
                <a:latin typeface="Comic Sans MS" pitchFamily="66" charset="0"/>
              </a:rPr>
              <a:t>Nombre: </a:t>
            </a:r>
          </a:p>
          <a:p>
            <a:r>
              <a:rPr lang="es-PE" sz="2600" dirty="0" smtClean="0">
                <a:latin typeface="Comic Sans MS" pitchFamily="66" charset="0"/>
              </a:rPr>
              <a:t>Rocio Reyes</a:t>
            </a:r>
          </a:p>
          <a:p>
            <a:endParaRPr lang="es-PE" sz="2600" dirty="0" smtClean="0">
              <a:latin typeface="Comic Sans MS" pitchFamily="66" charset="0"/>
            </a:endParaRPr>
          </a:p>
          <a:p>
            <a:r>
              <a:rPr lang="es-PE" sz="2600" dirty="0" smtClean="0">
                <a:latin typeface="Comic Sans MS" pitchFamily="66" charset="0"/>
              </a:rPr>
              <a:t>Área: </a:t>
            </a:r>
          </a:p>
          <a:p>
            <a:r>
              <a:rPr lang="es-PE" sz="2600" dirty="0" smtClean="0">
                <a:latin typeface="Comic Sans MS" pitchFamily="66" charset="0"/>
              </a:rPr>
              <a:t>p.f.r.h</a:t>
            </a:r>
          </a:p>
          <a:p>
            <a:endParaRPr lang="es-PE" sz="2600" dirty="0" smtClean="0">
              <a:latin typeface="Comic Sans MS" pitchFamily="66" charset="0"/>
            </a:endParaRPr>
          </a:p>
          <a:p>
            <a:r>
              <a:rPr lang="es-PE" sz="2600" dirty="0" smtClean="0">
                <a:latin typeface="Comic Sans MS" pitchFamily="66" charset="0"/>
              </a:rPr>
              <a:t>Tema: </a:t>
            </a:r>
          </a:p>
          <a:p>
            <a:r>
              <a:rPr lang="es-PE" sz="2600" dirty="0" smtClean="0">
                <a:latin typeface="Comic Sans MS" pitchFamily="66" charset="0"/>
              </a:rPr>
              <a:t>Sexualidad saludable</a:t>
            </a:r>
          </a:p>
          <a:p>
            <a:endParaRPr lang="es-PE" sz="2600" dirty="0" smtClean="0">
              <a:latin typeface="Comic Sans MS" pitchFamily="66" charset="0"/>
            </a:endParaRPr>
          </a:p>
          <a:p>
            <a:r>
              <a:rPr lang="es-PE" sz="2600" dirty="0" smtClean="0">
                <a:latin typeface="Comic Sans MS" pitchFamily="66" charset="0"/>
              </a:rPr>
              <a:t>Profesor:</a:t>
            </a:r>
          </a:p>
          <a:p>
            <a:r>
              <a:rPr lang="es-PE" sz="2600" dirty="0" smtClean="0">
                <a:latin typeface="Comic Sans MS" pitchFamily="66" charset="0"/>
              </a:rPr>
              <a:t>Luis Miranda</a:t>
            </a:r>
          </a:p>
          <a:p>
            <a:endParaRPr lang="es-PE" dirty="0"/>
          </a:p>
        </p:txBody>
      </p:sp>
      <p:pic>
        <p:nvPicPr>
          <p:cNvPr id="4" name="BLOGGER_PHOTO_ID_5356621056992163986" descr="http://2.bp.blogspot.com/_ajY7ikc04Uo/SlaKeIJlOJI/AAAAAAAAAAU/njnaUiGNO1s/s320/enamoramiento.bmp">
            <a:hlinkClick r:id="rId2"/>
          </p:cNvPr>
          <p:cNvPicPr/>
          <p:nvPr/>
        </p:nvPicPr>
        <p:blipFill>
          <a:blip r:embed="rId3"/>
          <a:srcRect l="3704" t="4348" r="1852"/>
          <a:stretch>
            <a:fillRect/>
          </a:stretch>
        </p:blipFill>
        <p:spPr bwMode="auto">
          <a:xfrm>
            <a:off x="4286248" y="3214686"/>
            <a:ext cx="3643338" cy="3143272"/>
          </a:xfrm>
          <a:prstGeom prst="hear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5" name="4 Corazón"/>
          <p:cNvSpPr/>
          <p:nvPr/>
        </p:nvSpPr>
        <p:spPr>
          <a:xfrm>
            <a:off x="2928926" y="2143116"/>
            <a:ext cx="1285884" cy="1071570"/>
          </a:xfrm>
          <a:prstGeom prst="hear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Rectángulo"/>
          <p:cNvSpPr/>
          <p:nvPr/>
        </p:nvSpPr>
        <p:spPr>
          <a:xfrm>
            <a:off x="3143240" y="214290"/>
            <a:ext cx="60007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P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Kristen ITC" pitchFamily="66" charset="0"/>
              </a:rPr>
              <a:t>Vivencia de una </a:t>
            </a:r>
            <a:br>
              <a:rPr lang="es-P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Kristen ITC" pitchFamily="66" charset="0"/>
              </a:rPr>
            </a:br>
            <a:r>
              <a:rPr lang="es-PE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Kristen ITC" pitchFamily="66" charset="0"/>
              </a:rPr>
              <a:t>sexualidad saludable</a:t>
            </a:r>
            <a:endParaRPr lang="es-PE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8" name="7 Corazón"/>
          <p:cNvSpPr/>
          <p:nvPr/>
        </p:nvSpPr>
        <p:spPr>
          <a:xfrm>
            <a:off x="7572396" y="5357826"/>
            <a:ext cx="1285884" cy="1071570"/>
          </a:xfrm>
          <a:prstGeom prst="hear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8 Cara sonriente"/>
          <p:cNvSpPr/>
          <p:nvPr/>
        </p:nvSpPr>
        <p:spPr>
          <a:xfrm>
            <a:off x="357158" y="2857496"/>
            <a:ext cx="571504" cy="571504"/>
          </a:xfrm>
          <a:prstGeom prst="smileyFac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2.gstatic.com/images?q=tbn:ANd9GcQRM1b637I3g5JuPUes-F9jsE77b2fFQn6bNgtU9iHkDCnnZW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571472" y="500042"/>
            <a:ext cx="8143932" cy="71438"/>
          </a:xfrm>
        </p:spPr>
        <p:txBody>
          <a:bodyPr>
            <a:normAutofit fontScale="90000"/>
          </a:bodyPr>
          <a:lstStyle/>
          <a:p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6286544" cy="4929222"/>
          </a:xfrm>
        </p:spPr>
        <p:txBody>
          <a:bodyPr>
            <a:normAutofit fontScale="92500"/>
          </a:bodyPr>
          <a:lstStyle/>
          <a:p>
            <a:r>
              <a:rPr lang="es-PE" dirty="0" smtClean="0">
                <a:solidFill>
                  <a:srgbClr val="92D050"/>
                </a:solidFill>
                <a:latin typeface="Comic Sans MS" pitchFamily="66" charset="0"/>
              </a:rPr>
              <a:t>Sexo y sexualidad son dos aspectos importantes de la vida humana que deben ser bien encaminadas con verdad y objetividad, sin prejuicios ni temores.</a:t>
            </a:r>
            <a:r>
              <a:rPr lang="es-PE" dirty="0" smtClean="0"/>
              <a:t/>
            </a:r>
            <a:br>
              <a:rPr lang="es-PE" dirty="0" smtClean="0"/>
            </a:br>
            <a:endParaRPr lang="es-PE" dirty="0" smtClean="0"/>
          </a:p>
          <a:p>
            <a:r>
              <a:rPr lang="es-PE" dirty="0" smtClean="0">
                <a:solidFill>
                  <a:srgbClr val="CC66FF"/>
                </a:solidFill>
              </a:rPr>
              <a:t>Muchos </a:t>
            </a:r>
            <a:r>
              <a:rPr lang="es-PE" dirty="0" smtClean="0">
                <a:solidFill>
                  <a:srgbClr val="CC66FF"/>
                </a:solidFill>
              </a:rPr>
              <a:t>niños y adolescentes, por falta de orientación y de buen ejemplo, han ido asociando en su mente la idea de sexo y sexualidad a la idea de "algo malo".</a:t>
            </a:r>
            <a:r>
              <a:rPr lang="es-PE" dirty="0" smtClean="0"/>
              <a:t> </a:t>
            </a:r>
            <a:endParaRPr lang="es-PE" dirty="0" smtClean="0"/>
          </a:p>
          <a:p>
            <a:pPr>
              <a:buNone/>
            </a:pPr>
            <a:r>
              <a:rPr lang="es-PE" dirty="0" smtClean="0">
                <a:solidFill>
                  <a:srgbClr val="FF66FF"/>
                </a:solidFill>
              </a:rPr>
              <a:t>   Convéncete </a:t>
            </a:r>
            <a:r>
              <a:rPr lang="es-PE" dirty="0" smtClean="0">
                <a:solidFill>
                  <a:srgbClr val="FF66FF"/>
                </a:solidFill>
              </a:rPr>
              <a:t>de que lo sexual es en si una realidad, </a:t>
            </a:r>
            <a:r>
              <a:rPr lang="es-PE" dirty="0" smtClean="0">
                <a:solidFill>
                  <a:srgbClr val="FF66FF"/>
                </a:solidFill>
              </a:rPr>
              <a:t>tan natural</a:t>
            </a:r>
            <a:r>
              <a:rPr lang="es-PE" dirty="0" smtClean="0">
                <a:solidFill>
                  <a:srgbClr val="FF66FF"/>
                </a:solidFill>
              </a:rPr>
              <a:t>, </a:t>
            </a:r>
            <a:r>
              <a:rPr lang="es-PE" dirty="0" smtClean="0">
                <a:solidFill>
                  <a:srgbClr val="FF66FF"/>
                </a:solidFill>
              </a:rPr>
              <a:t>tan humana</a:t>
            </a:r>
            <a:r>
              <a:rPr lang="es-PE" dirty="0" smtClean="0">
                <a:solidFill>
                  <a:srgbClr val="FF66FF"/>
                </a:solidFill>
              </a:rPr>
              <a:t>, </a:t>
            </a:r>
            <a:r>
              <a:rPr lang="es-PE" dirty="0" smtClean="0">
                <a:solidFill>
                  <a:srgbClr val="FF66FF"/>
                </a:solidFill>
              </a:rPr>
              <a:t>tan útil </a:t>
            </a:r>
            <a:r>
              <a:rPr lang="es-PE" dirty="0" smtClean="0">
                <a:solidFill>
                  <a:srgbClr val="FF66FF"/>
                </a:solidFill>
              </a:rPr>
              <a:t>y </a:t>
            </a:r>
            <a:r>
              <a:rPr lang="es-PE" dirty="0" smtClean="0">
                <a:solidFill>
                  <a:srgbClr val="FF66FF"/>
                </a:solidFill>
              </a:rPr>
              <a:t>necesaria como el comer y beber.</a:t>
            </a:r>
            <a:endParaRPr lang="es-PE" dirty="0">
              <a:solidFill>
                <a:srgbClr val="FF66FF"/>
              </a:solidFill>
            </a:endParaRPr>
          </a:p>
        </p:txBody>
      </p:sp>
      <p:pic>
        <p:nvPicPr>
          <p:cNvPr id="7170" name="Picture 2" descr="http://t0.gstatic.com/images?q=tbn:ANd9GcRvCb4Po4E248q2m62miNSU3RZ8V7TZZX5a-dAmBKNOxb-L0Ss8-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87332">
            <a:off x="7143768" y="4071942"/>
            <a:ext cx="1219200" cy="198120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2" name="Picture 4" descr="http://quovadis.blogcindario.com/ficheros/Gifs_animados/Interrogacion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64780">
            <a:off x="7321008" y="1871697"/>
            <a:ext cx="809625" cy="9525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2.gstatic.com/images?q=tbn:ANd9GcQRM1b637I3g5JuPUes-F9jsE77b2fFQn6bNgtU9iHkDCnnZW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0221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457200" y="571480"/>
            <a:ext cx="7329510" cy="71438"/>
          </a:xfrm>
        </p:spPr>
        <p:txBody>
          <a:bodyPr>
            <a:normAutofit fontScale="90000"/>
          </a:bodyPr>
          <a:lstStyle/>
          <a:p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15370" cy="4857784"/>
          </a:xfrm>
        </p:spPr>
        <p:txBody>
          <a:bodyPr>
            <a:normAutofit fontScale="92500" lnSpcReduction="10000"/>
          </a:bodyPr>
          <a:lstStyle/>
          <a:p>
            <a:r>
              <a:rPr lang="es-PE" dirty="0" smtClean="0"/>
              <a:t/>
            </a:r>
            <a:br>
              <a:rPr lang="es-PE" dirty="0" smtClean="0"/>
            </a:br>
            <a:r>
              <a:rPr lang="es-PE" b="1" dirty="0" smtClean="0">
                <a:solidFill>
                  <a:srgbClr val="FF66FF"/>
                </a:solidFill>
              </a:rPr>
              <a:t>SEXUALIDAD.- </a:t>
            </a:r>
            <a:r>
              <a:rPr lang="es-PE" dirty="0" smtClean="0">
                <a:solidFill>
                  <a:srgbClr val="FF66FF"/>
                </a:solidFill>
              </a:rPr>
              <a:t>Es la forma como expresamos el hecho de ser mujer o varón: sentimientos, acciones, creencias, valores, </a:t>
            </a:r>
            <a:r>
              <a:rPr lang="es-PE" dirty="0" smtClean="0">
                <a:solidFill>
                  <a:srgbClr val="FF66FF"/>
                </a:solidFill>
              </a:rPr>
              <a:t>etc. Aquí </a:t>
            </a:r>
            <a:r>
              <a:rPr lang="es-PE" dirty="0" smtClean="0">
                <a:solidFill>
                  <a:srgbClr val="FF66FF"/>
                </a:solidFill>
              </a:rPr>
              <a:t>se integran el aspecto </a:t>
            </a:r>
            <a:r>
              <a:rPr lang="es-PE" dirty="0" smtClean="0">
                <a:solidFill>
                  <a:srgbClr val="CC66FF"/>
                </a:solidFill>
              </a:rPr>
              <a:t>biológico (sexo), psicológico (pensamientos, sentimientos, </a:t>
            </a:r>
            <a:r>
              <a:rPr lang="es-PE" dirty="0" smtClean="0">
                <a:solidFill>
                  <a:srgbClr val="CC66FF"/>
                </a:solidFill>
              </a:rPr>
              <a:t>actitudes) </a:t>
            </a:r>
            <a:r>
              <a:rPr lang="es-PE" dirty="0" smtClean="0">
                <a:solidFill>
                  <a:srgbClr val="CC66FF"/>
                </a:solidFill>
              </a:rPr>
              <a:t>y social (relaciones interpersonales</a:t>
            </a:r>
            <a:r>
              <a:rPr lang="es-PE" dirty="0" smtClean="0">
                <a:solidFill>
                  <a:srgbClr val="CC66FF"/>
                </a:solidFill>
              </a:rPr>
              <a:t>)</a:t>
            </a:r>
          </a:p>
          <a:p>
            <a:r>
              <a:rPr lang="es-PE" dirty="0" smtClean="0">
                <a:solidFill>
                  <a:srgbClr val="00B0F0"/>
                </a:solidFill>
              </a:rPr>
              <a:t>La sexualidad es un concepto que no debe confundirse con la genitalidad o con la capacidad reproductiva, la sexualidad supone aprendizaje y cultura, incluyendo las normas y valores morales, la autoestima y el respeto </a:t>
            </a:r>
            <a:r>
              <a:rPr lang="es-PE" dirty="0" smtClean="0">
                <a:solidFill>
                  <a:srgbClr val="00B0F0"/>
                </a:solidFill>
              </a:rPr>
              <a:t>.</a:t>
            </a:r>
            <a:endParaRPr lang="es-PE" dirty="0" smtClean="0">
              <a:solidFill>
                <a:srgbClr val="00B0F0"/>
              </a:solidFill>
            </a:endParaRPr>
          </a:p>
          <a:p>
            <a:r>
              <a:rPr lang="es-PE" dirty="0" smtClean="0"/>
              <a:t/>
            </a:r>
            <a:br>
              <a:rPr lang="es-PE" dirty="0" smtClean="0"/>
            </a:br>
            <a:endParaRPr lang="es-PE" dirty="0">
              <a:solidFill>
                <a:srgbClr val="FF66FF"/>
              </a:solidFill>
            </a:endParaRPr>
          </a:p>
        </p:txBody>
      </p:sp>
      <p:pic>
        <p:nvPicPr>
          <p:cNvPr id="6146" name="Picture 2" descr="http://t3.gstatic.com/images?q=tbn:ANd9GcTkuB7X4qR9RmkIAbE8Twyo6uFrHJwRrqEs6PpzbMDMp9G0-6wnP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357826"/>
            <a:ext cx="2481529" cy="114300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2.gstatic.com/images?q=tbn:ANd9GcQRM1b637I3g5JuPUes-F9jsE77b2fFQn6bNgtU9iHkDCnnZW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001056" cy="142876"/>
          </a:xfrm>
        </p:spPr>
        <p:txBody>
          <a:bodyPr>
            <a:normAutofit fontScale="90000"/>
          </a:bodyPr>
          <a:lstStyle/>
          <a:p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4572032" cy="5143536"/>
          </a:xfrm>
        </p:spPr>
        <p:txBody>
          <a:bodyPr>
            <a:normAutofit lnSpcReduction="10000"/>
          </a:bodyPr>
          <a:lstStyle/>
          <a:p>
            <a:r>
              <a:rPr lang="es-PE" b="1" dirty="0" smtClean="0">
                <a:solidFill>
                  <a:srgbClr val="FFC000"/>
                </a:solidFill>
              </a:rPr>
              <a:t>SEXO</a:t>
            </a:r>
            <a:r>
              <a:rPr lang="es-PE" b="1" dirty="0" smtClean="0">
                <a:solidFill>
                  <a:srgbClr val="FFC000"/>
                </a:solidFill>
              </a:rPr>
              <a:t>.-</a:t>
            </a:r>
            <a:r>
              <a:rPr lang="es-PE" dirty="0" smtClean="0">
                <a:solidFill>
                  <a:srgbClr val="FFC000"/>
                </a:solidFill>
              </a:rPr>
              <a:t> Es el conjunto de características biológicas (anatómicas y fisiológicas) que distingue a los varones de las mujeres . Está definido desde que somos concebido en el código genético.</a:t>
            </a:r>
            <a:br>
              <a:rPr lang="es-PE" dirty="0" smtClean="0">
                <a:solidFill>
                  <a:srgbClr val="FFC000"/>
                </a:solidFill>
              </a:rPr>
            </a:br>
            <a:r>
              <a:rPr lang="es-PE" dirty="0" smtClean="0">
                <a:solidFill>
                  <a:srgbClr val="92D050"/>
                </a:solidFill>
              </a:rPr>
              <a:t>El sexo se da la sexualidad se aprende en la vida familiar y comunitaria en el marco de toda cultura humana.</a:t>
            </a:r>
          </a:p>
          <a:p>
            <a:endParaRPr lang="es-PE" dirty="0"/>
          </a:p>
        </p:txBody>
      </p:sp>
      <p:pic>
        <p:nvPicPr>
          <p:cNvPr id="5122" name="Picture 2" descr="http://t3.gstatic.com/images?q=tbn:ANd9GcQrKHx3ATbgLVHMygLy0zLLoDCvkpEaYFESkh_m7Bb7XLY0B9vLS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36487">
            <a:off x="5501784" y="2124297"/>
            <a:ext cx="2204373" cy="1714512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126" name="Picture 6" descr="http://t1.gstatic.com/images?q=tbn:ANd9GcTRb-7qo7xwgDeMv2Ny0-NWZbAB00IUGAa_F4B-LmqC2WRWtV_t"/>
          <p:cNvPicPr>
            <a:picLocks noChangeAspect="1" noChangeArrowheads="1"/>
          </p:cNvPicPr>
          <p:nvPr/>
        </p:nvPicPr>
        <p:blipFill>
          <a:blip r:embed="rId4"/>
          <a:srcRect l="16072" r="14285"/>
          <a:stretch>
            <a:fillRect/>
          </a:stretch>
        </p:blipFill>
        <p:spPr bwMode="auto">
          <a:xfrm rot="315825">
            <a:off x="6216616" y="4582235"/>
            <a:ext cx="1857388" cy="16764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t2.gstatic.com/images?q=tbn:ANd9GcQRM1b637I3g5JuPUes-F9jsE77b2fFQn6bNgtU9iHkDCnnZW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71480"/>
            <a:ext cx="7715304" cy="71438"/>
          </a:xfrm>
        </p:spPr>
        <p:txBody>
          <a:bodyPr>
            <a:normAutofit fontScale="90000"/>
          </a:bodyPr>
          <a:lstStyle/>
          <a:p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7858180" cy="4929222"/>
          </a:xfrm>
        </p:spPr>
        <p:txBody>
          <a:bodyPr>
            <a:normAutofit/>
          </a:bodyPr>
          <a:lstStyle/>
          <a:p>
            <a:r>
              <a:rPr lang="es-PE" b="1" dirty="0" smtClean="0">
                <a:solidFill>
                  <a:srgbClr val="FF66FF"/>
                </a:solidFill>
              </a:rPr>
              <a:t>MANIFESTACIONES DE NUESTRA SEXUALIDAD.-</a:t>
            </a:r>
            <a:r>
              <a:rPr lang="es-PE" b="1" dirty="0" smtClean="0">
                <a:solidFill>
                  <a:srgbClr val="00B0F0"/>
                </a:solidFill>
              </a:rPr>
              <a:t> </a:t>
            </a:r>
            <a:r>
              <a:rPr lang="es-PE" dirty="0" smtClean="0">
                <a:solidFill>
                  <a:srgbClr val="00B0F0"/>
                </a:solidFill>
              </a:rPr>
              <a:t>Desde que nacemos expresamos nuestra </a:t>
            </a:r>
            <a:r>
              <a:rPr lang="es-PE" dirty="0" smtClean="0">
                <a:solidFill>
                  <a:srgbClr val="00B0F0"/>
                </a:solidFill>
              </a:rPr>
              <a:t>sexualidad. Cuando </a:t>
            </a:r>
            <a:r>
              <a:rPr lang="es-PE" dirty="0" smtClean="0">
                <a:solidFill>
                  <a:srgbClr val="00B0F0"/>
                </a:solidFill>
              </a:rPr>
              <a:t>somos bebé vamos descubriendo nuestro cuerpo: lo tocamos, lo </a:t>
            </a:r>
            <a:r>
              <a:rPr lang="es-PE" dirty="0" smtClean="0">
                <a:solidFill>
                  <a:srgbClr val="CC99FF"/>
                </a:solidFill>
              </a:rPr>
              <a:t>acariciamos, lo exploramos. Conforme vamos creciendo sentimos curiosidad por conocer el cuerpo del sexo opuesto.</a:t>
            </a:r>
            <a:endParaRPr lang="es-PE" dirty="0">
              <a:solidFill>
                <a:srgbClr val="CC99FF"/>
              </a:solidFill>
            </a:endParaRPr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CRALMDASIAAhEBAxEB/8QAFQABAQAAAAAAAAAAAAAAAAAAAAf/xAAUEAEAAAAAAAAAAAAAAAAAAAAA/8QAFAEBAAAAAAAAAAAAAAAAAAAAAP/EABQRAQAAAAAAAAAAAAAAAAAAAAD/2gAMAwEAAhEDEQA/ALiAAAAAAAAAAAAAAAAAAAAAAAAAAAAAAAAAAAAAAAAAAAAAAAAAAAAAAAAAAAAAAAAAAAAAAAAAAAAAAAAAAAAAAAAAAAAAAAAAAAAAAAAAAAAAAAAAAAAAAAAAAAAAAAAAAAAAAAAAAAAAAAAAAAAAAAAAAAAAAAAAAAAAAAAAAAAAAAAAAAAAAAAAAAAAAAAAAAAAAAAAAAAAAAAAAAAAAAAAAAA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CRALMDASIAAhEBAxEB/8QAFQABAQAAAAAAAAAAAAAAAAAAAAf/xAAUEAEAAAAAAAAAAAAAAAAAAAAA/8QAFAEBAAAAAAAAAAAAAAAAAAAAAP/EABQRAQAAAAAAAAAAAAAAAAAAAAD/2gAMAwEAAhEDEQA/ALiAAAAAAAAAAAAAAAAAAAAAAAAAAAAAAAAAAAAAAAAAAAAAAAAAAAAAAAAAAAAAAAAAAAAAAAAAAAAAAAAAAAAAAAAAAAAAAAAAAAAAAAAAAAAAAAAAAAAAAAAAAAAAAAAAAAAAAAAAAAAAAAAAAAAAAAAAAAAAAAAAAAAAAAAAAAAAAAAAAAAAAAAAAAAAAAAAAAAAAAAAAAAAAAAAAAAAAAAAAAA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pic>
        <p:nvPicPr>
          <p:cNvPr id="8" name="Picture 4" descr="http://t0.gstatic.com/images?q=tbn:ANd9GcS0DtjY5H0DlzbdgBLSKpppA4vhCNHAlpkOG38MbXXSJlsC4NmsH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96650">
            <a:off x="4781398" y="4148757"/>
            <a:ext cx="2209800" cy="2076450"/>
          </a:xfrm>
          <a:prstGeom prst="rect">
            <a:avLst/>
          </a:prstGeom>
          <a:noFill/>
          <a:effectLst>
            <a:glow rad="228600">
              <a:srgbClr val="FF66FF">
                <a:alpha val="40000"/>
              </a:srgbClr>
            </a:glow>
            <a:softEdge rad="63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yodibujo.es/_uploads/_tiny_galerie/20100102/amor-fondo-san-valentin-1024-source_z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7829576" cy="142876"/>
          </a:xfrm>
        </p:spPr>
        <p:txBody>
          <a:bodyPr>
            <a:normAutofit fontScale="90000"/>
          </a:bodyPr>
          <a:lstStyle/>
          <a:p>
            <a:endParaRPr lang="es-P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8115328" cy="4646228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5643602" cy="5862434"/>
          </a:xfrm>
        </p:spPr>
        <p:txBody>
          <a:bodyPr>
            <a:normAutofit fontScale="92500" lnSpcReduction="20000"/>
          </a:bodyPr>
          <a:lstStyle/>
          <a:p>
            <a:r>
              <a:rPr lang="es-PE" b="1" dirty="0" smtClean="0">
                <a:solidFill>
                  <a:srgbClr val="FF66FF"/>
                </a:solidFill>
                <a:latin typeface="Kristen ITC" pitchFamily="66" charset="0"/>
              </a:rPr>
              <a:t>MUJER  ADOLESCENTE</a:t>
            </a:r>
            <a:r>
              <a:rPr lang="es-PE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s-PE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s-PE" dirty="0" smtClean="0">
                <a:solidFill>
                  <a:srgbClr val="CC66FF"/>
                </a:solidFill>
              </a:rPr>
              <a:t>Todos los meses el sistema nervioso y las hormonas femeninas intervienen en la maduración de un óvulo que </a:t>
            </a:r>
            <a:r>
              <a:rPr lang="es-PE" dirty="0" smtClean="0">
                <a:solidFill>
                  <a:srgbClr val="00B0F0"/>
                </a:solidFill>
              </a:rPr>
              <a:t>sale del ovario con la finalidad de ser fecundado. Si el óvulo no es fecundado</a:t>
            </a:r>
            <a:r>
              <a:rPr lang="es-PE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/>
            </a:r>
            <a:br>
              <a:rPr lang="es-PE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</a:br>
            <a:r>
              <a:rPr lang="es-PE" dirty="0" smtClean="0">
                <a:solidFill>
                  <a:srgbClr val="00B0F0"/>
                </a:solidFill>
              </a:rPr>
              <a:t>sale con esta capa </a:t>
            </a:r>
            <a:r>
              <a:rPr lang="es-PE" dirty="0" smtClean="0">
                <a:solidFill>
                  <a:srgbClr val="00B0F0"/>
                </a:solidFill>
              </a:rPr>
              <a:t>esponjosa, llamada </a:t>
            </a:r>
            <a:r>
              <a:rPr lang="es-PE" dirty="0" smtClean="0">
                <a:solidFill>
                  <a:srgbClr val="00B0F0"/>
                </a:solidFill>
              </a:rPr>
              <a:t>endometrio, por la vagina convertida en flujo menstrual;</a:t>
            </a:r>
            <a:r>
              <a:rPr lang="es-PE" dirty="0" smtClean="0">
                <a:solidFill>
                  <a:srgbClr val="CC66FF"/>
                </a:solidFill>
              </a:rPr>
              <a:t> A esto se conoce como menstruación deja de producirse alrededor de los 48 años (menopausia)</a:t>
            </a:r>
          </a:p>
          <a:p>
            <a:endParaRPr lang="es-PE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XG1TFgcbdtu234l50UwBWA3DJKnqXeV2sImzIGPwjn5fpaZHv3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01080" cy="1187790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8329642" cy="5146294"/>
          </a:xfrm>
        </p:spPr>
        <p:txBody>
          <a:bodyPr/>
          <a:lstStyle/>
          <a:p>
            <a:endParaRPr lang="es-P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8258204" cy="5005178"/>
          </a:xfrm>
        </p:spPr>
        <p:txBody>
          <a:bodyPr>
            <a:normAutofit fontScale="92500" lnSpcReduction="20000"/>
          </a:bodyPr>
          <a:lstStyle/>
          <a:p>
            <a:r>
              <a:rPr lang="es-PE" b="1" dirty="0" smtClean="0">
                <a:solidFill>
                  <a:srgbClr val="FF66FF"/>
                </a:solidFill>
                <a:latin typeface="Kristen ITC" pitchFamily="66" charset="0"/>
              </a:rPr>
              <a:t>VARÓN </a:t>
            </a:r>
            <a:r>
              <a:rPr lang="es-PE" b="1" dirty="0" smtClean="0">
                <a:solidFill>
                  <a:srgbClr val="FF66FF"/>
                </a:solidFill>
                <a:latin typeface="Kristen ITC" pitchFamily="66" charset="0"/>
              </a:rPr>
              <a:t>  ADOLESCENTE</a:t>
            </a:r>
            <a:endParaRPr lang="es-PE" dirty="0" smtClean="0">
              <a:solidFill>
                <a:srgbClr val="FF66FF"/>
              </a:solidFill>
              <a:latin typeface="Kristen ITC" pitchFamily="66" charset="0"/>
            </a:endParaRPr>
          </a:p>
          <a:p>
            <a:r>
              <a:rPr lang="es-PE" dirty="0" smtClean="0">
                <a:solidFill>
                  <a:schemeClr val="bg1"/>
                </a:solidFill>
              </a:rPr>
              <a:t> </a:t>
            </a:r>
          </a:p>
          <a:p>
            <a:r>
              <a:rPr lang="es-PE" dirty="0" smtClean="0">
                <a:solidFill>
                  <a:srgbClr val="CC66FF"/>
                </a:solidFill>
              </a:rPr>
              <a:t>Después </a:t>
            </a:r>
            <a:r>
              <a:rPr lang="es-PE" dirty="0" smtClean="0">
                <a:solidFill>
                  <a:srgbClr val="CC66FF"/>
                </a:solidFill>
              </a:rPr>
              <a:t>de un año de haberse iniciado el crecimiento del pene y los testículos, estos empiezan a producir semen, liquido de color blanco y </a:t>
            </a:r>
            <a:r>
              <a:rPr lang="es-PE" dirty="0" smtClean="0">
                <a:solidFill>
                  <a:srgbClr val="CC66FF"/>
                </a:solidFill>
              </a:rPr>
              <a:t>lechoso. Este </a:t>
            </a:r>
            <a:r>
              <a:rPr lang="es-PE" dirty="0" smtClean="0">
                <a:solidFill>
                  <a:srgbClr val="CC66FF"/>
                </a:solidFill>
              </a:rPr>
              <a:t>está </a:t>
            </a:r>
            <a:r>
              <a:rPr lang="es-PE" dirty="0" smtClean="0">
                <a:solidFill>
                  <a:srgbClr val="00B0F0"/>
                </a:solidFill>
              </a:rPr>
              <a:t>compuesto por el </a:t>
            </a:r>
            <a:r>
              <a:rPr lang="es-PE" dirty="0" smtClean="0">
                <a:solidFill>
                  <a:srgbClr val="FF66FF"/>
                </a:solidFill>
              </a:rPr>
              <a:t>esperma que contiene los espermatozoide producidos en los testículos y líquido de la próstata y otras</a:t>
            </a:r>
          </a:p>
          <a:p>
            <a:r>
              <a:rPr lang="es-PE" dirty="0" smtClean="0">
                <a:solidFill>
                  <a:schemeClr val="bg1"/>
                </a:solidFill>
              </a:rPr>
              <a:t> </a:t>
            </a:r>
            <a:r>
              <a:rPr lang="es-PE" dirty="0" smtClean="0">
                <a:solidFill>
                  <a:srgbClr val="00B0F0"/>
                </a:solidFill>
              </a:rPr>
              <a:t>glándulas </a:t>
            </a:r>
            <a:r>
              <a:rPr lang="es-PE" dirty="0" smtClean="0">
                <a:solidFill>
                  <a:srgbClr val="00B0F0"/>
                </a:solidFill>
              </a:rPr>
              <a:t>sexuales. Cuando el semen sale con fuerza del pene, se ha producido una eyaculación. Las primeras eyaculaciones</a:t>
            </a:r>
          </a:p>
          <a:p>
            <a:endParaRPr lang="es-PE" dirty="0"/>
          </a:p>
        </p:txBody>
      </p:sp>
      <p:sp>
        <p:nvSpPr>
          <p:cNvPr id="6" name="5 Corazón"/>
          <p:cNvSpPr/>
          <p:nvPr/>
        </p:nvSpPr>
        <p:spPr>
          <a:xfrm>
            <a:off x="7358082" y="1142984"/>
            <a:ext cx="1071570" cy="914400"/>
          </a:xfrm>
          <a:prstGeom prst="hear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</TotalTime>
  <Words>55</Words>
  <Application>Microsoft Office PowerPoint</Application>
  <PresentationFormat>Presentación en pantalla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Opulento</vt:lpstr>
      <vt:lpstr>     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Vivencia de una sexualidad saludable </dc:title>
  <dc:creator>WINLEONIC</dc:creator>
  <cp:lastModifiedBy>WINLEONIC</cp:lastModifiedBy>
  <cp:revision>13</cp:revision>
  <dcterms:created xsi:type="dcterms:W3CDTF">2012-07-28T23:16:56Z</dcterms:created>
  <dcterms:modified xsi:type="dcterms:W3CDTF">2012-07-30T00:43:11Z</dcterms:modified>
</cp:coreProperties>
</file>